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9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0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1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2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3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73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6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F53"/>
    <a:srgbClr val="FE7A99"/>
    <a:srgbClr val="FF5BA5"/>
    <a:srgbClr val="BEA7FF"/>
    <a:srgbClr val="D70DFF"/>
    <a:srgbClr val="9400E6"/>
    <a:srgbClr val="9900CC"/>
    <a:srgbClr val="CBB9FF"/>
    <a:srgbClr val="5EEC3C"/>
    <a:srgbClr val="FFA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94660"/>
  </p:normalViewPr>
  <p:slideViewPr>
    <p:cSldViewPr>
      <p:cViewPr>
        <p:scale>
          <a:sx n="75" d="100"/>
          <a:sy n="75" d="100"/>
        </p:scale>
        <p:origin x="1164" y="4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44;&#1084;&#1080;&#1090;&#1088;&#1080;&#1081;\Downloads\&#1054;&#1074;&#1086;&#1097;&#1080;\&#1086;&#1074;&#1086;&#1097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Страны – лидеры</a:t>
            </a:r>
            <a:r>
              <a:rPr lang="ru-RU" sz="1800" baseline="0" dirty="0">
                <a:solidFill>
                  <a:schemeClr val="accent2">
                    <a:lumMod val="50000"/>
                  </a:schemeClr>
                </a:solidFill>
              </a:rPr>
              <a:t> по экспорту овощей, млрд </a:t>
            </a:r>
            <a:r>
              <a:rPr lang="en-US" sz="1800" baseline="0" dirty="0">
                <a:solidFill>
                  <a:schemeClr val="accent2">
                    <a:lumMod val="50000"/>
                  </a:schemeClr>
                </a:solidFill>
              </a:rPr>
              <a:t>$</a:t>
            </a:r>
            <a:endParaRPr lang="ru-RU" sz="1800" dirty="0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Лист10!$B$1</c:f>
              <c:strCache>
                <c:ptCount val="1"/>
                <c:pt idx="0">
                  <c:v>Млрд. $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Лист10!$A$2:$A$9</c:f>
              <c:strCache>
                <c:ptCount val="8"/>
                <c:pt idx="0">
                  <c:v>Китай</c:v>
                </c:pt>
                <c:pt idx="1">
                  <c:v>Нидерланды</c:v>
                </c:pt>
                <c:pt idx="2">
                  <c:v>Мексика</c:v>
                </c:pt>
                <c:pt idx="3">
                  <c:v>Испания</c:v>
                </c:pt>
                <c:pt idx="4">
                  <c:v>США</c:v>
                </c:pt>
                <c:pt idx="5">
                  <c:v>Канада</c:v>
                </c:pt>
                <c:pt idx="6">
                  <c:v>Франция</c:v>
                </c:pt>
                <c:pt idx="7">
                  <c:v>Бельгия</c:v>
                </c:pt>
              </c:strCache>
            </c:strRef>
          </c:cat>
          <c:val>
            <c:numRef>
              <c:f>Лист10!$B$2:$B$9</c:f>
              <c:numCache>
                <c:formatCode>General</c:formatCode>
                <c:ptCount val="8"/>
                <c:pt idx="0">
                  <c:v>10.3</c:v>
                </c:pt>
                <c:pt idx="1">
                  <c:v>8.4</c:v>
                </c:pt>
                <c:pt idx="2">
                  <c:v>7.8</c:v>
                </c:pt>
                <c:pt idx="3">
                  <c:v>7.8</c:v>
                </c:pt>
                <c:pt idx="4">
                  <c:v>4.7</c:v>
                </c:pt>
                <c:pt idx="5">
                  <c:v>4.4000000000000004</c:v>
                </c:pt>
                <c:pt idx="6">
                  <c:v>2.5</c:v>
                </c:pt>
                <c:pt idx="7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E4-4C2F-A669-C597703C26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8266512"/>
        <c:axId val="125182592"/>
      </c:barChart>
      <c:catAx>
        <c:axId val="128266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182592"/>
        <c:crosses val="autoZero"/>
        <c:auto val="1"/>
        <c:lblAlgn val="ctr"/>
        <c:lblOffset val="100"/>
        <c:noMultiLvlLbl val="0"/>
      </c:catAx>
      <c:valAx>
        <c:axId val="1251825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266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Регионы-лидеры</a:t>
            </a:r>
            <a:r>
              <a:rPr lang="ru-RU" baseline="0" dirty="0">
                <a:solidFill>
                  <a:schemeClr val="accent2">
                    <a:lumMod val="50000"/>
                  </a:schemeClr>
                </a:solidFill>
              </a:rPr>
              <a:t> по валовому сбору овощей в 2020 году, тыс. 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1544223365679857"/>
          <c:y val="0.16787498780130769"/>
          <c:w val="0.74750768290598391"/>
          <c:h val="0.7602459256367717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Лист2!$A$1:$A$10</c:f>
              <c:strCache>
                <c:ptCount val="10"/>
                <c:pt idx="0">
                  <c:v>        Республика Дагестан</c:v>
                </c:pt>
                <c:pt idx="1">
                  <c:v>        Астраханская область</c:v>
                </c:pt>
                <c:pt idx="2">
                  <c:v>        Волгоградская область</c:v>
                </c:pt>
                <c:pt idx="3">
                  <c:v>        Краснодарский край</c:v>
                </c:pt>
                <c:pt idx="4">
                  <c:v>        Ростовская область</c:v>
                </c:pt>
                <c:pt idx="5">
                  <c:v>        Московская область</c:v>
                </c:pt>
                <c:pt idx="6">
                  <c:v>        Воронежская область</c:v>
                </c:pt>
                <c:pt idx="7">
                  <c:v>        Саратовская область</c:v>
                </c:pt>
                <c:pt idx="8">
                  <c:v>        Ставропольский край</c:v>
                </c:pt>
                <c:pt idx="9">
                  <c:v>Татарстан</c:v>
                </c:pt>
              </c:strCache>
            </c:strRef>
          </c:cat>
          <c:val>
            <c:numRef>
              <c:f>Лист2!$B$1:$B$10</c:f>
              <c:numCache>
                <c:formatCode>0</c:formatCode>
                <c:ptCount val="10"/>
                <c:pt idx="0">
                  <c:v>1431</c:v>
                </c:pt>
                <c:pt idx="1">
                  <c:v>1426</c:v>
                </c:pt>
                <c:pt idx="2">
                  <c:v>1019</c:v>
                </c:pt>
                <c:pt idx="3">
                  <c:v>827</c:v>
                </c:pt>
                <c:pt idx="4">
                  <c:v>548</c:v>
                </c:pt>
                <c:pt idx="5">
                  <c:v>521</c:v>
                </c:pt>
                <c:pt idx="6">
                  <c:v>411</c:v>
                </c:pt>
                <c:pt idx="7">
                  <c:v>363</c:v>
                </c:pt>
                <c:pt idx="8">
                  <c:v>353</c:v>
                </c:pt>
                <c:pt idx="9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45-4527-9961-5BC83EB1B1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981779696"/>
        <c:axId val="1902620912"/>
      </c:barChart>
      <c:catAx>
        <c:axId val="1981779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2620912"/>
        <c:crosses val="autoZero"/>
        <c:auto val="1"/>
        <c:lblAlgn val="ctr"/>
        <c:lblOffset val="100"/>
        <c:noMultiLvlLbl val="0"/>
      </c:catAx>
      <c:valAx>
        <c:axId val="1902620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177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24540682414699"/>
          <c:y val="0.21523963482961717"/>
          <c:w val="0.55754024496937882"/>
          <c:h val="0.6219075392572311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6A-48A8-95FA-DA7F6977965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46A-48A8-95FA-DA7F6977965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46A-48A8-95FA-DA7F697796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46A-48A8-95FA-DA7F6977965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46A-48A8-95FA-DA7F6977965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46A-48A8-95FA-DA7F6977965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46A-48A8-95FA-DA7F6977965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46A-48A8-95FA-DA7F69779650}"/>
              </c:ext>
            </c:extLst>
          </c:dPt>
          <c:dLbls>
            <c:dLbl>
              <c:idx val="0"/>
              <c:layout>
                <c:manualLayout>
                  <c:x val="2.5694447254423367E-2"/>
                  <c:y val="3.718162320230875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7015783794377"/>
                      <c:h val="0.112493440151615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46A-48A8-95FA-DA7F69779650}"/>
                </c:ext>
              </c:extLst>
            </c:dLbl>
            <c:dLbl>
              <c:idx val="1"/>
              <c:layout>
                <c:manualLayout>
                  <c:x val="4.3750004784558601E-2"/>
                  <c:y val="-4.028009180250117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61594866753593"/>
                      <c:h val="0.123944599381428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46A-48A8-95FA-DA7F69779650}"/>
                </c:ext>
              </c:extLst>
            </c:dLbl>
            <c:dLbl>
              <c:idx val="2"/>
              <c:layout>
                <c:manualLayout>
                  <c:x val="2.9166669856372462E-2"/>
                  <c:y val="1.8590811601154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12853052586728"/>
                      <c:h val="0.112493440151615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46A-48A8-95FA-DA7F69779650}"/>
                </c:ext>
              </c:extLst>
            </c:dLbl>
            <c:dLbl>
              <c:idx val="3"/>
              <c:layout>
                <c:manualLayout>
                  <c:x val="1.1410871764093479E-2"/>
                  <c:y val="0.1022494638063491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125101282272667"/>
                      <c:h val="0.123944599381428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46A-48A8-95FA-DA7F69779650}"/>
                </c:ext>
              </c:extLst>
            </c:dLbl>
            <c:dLbl>
              <c:idx val="4"/>
              <c:layout>
                <c:manualLayout>
                  <c:x val="-1.8055557530135439E-2"/>
                  <c:y val="1.239387440076959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46A-48A8-95FA-DA7F69779650}"/>
                </c:ext>
              </c:extLst>
            </c:dLbl>
            <c:dLbl>
              <c:idx val="6"/>
              <c:layout>
                <c:manualLayout>
                  <c:x val="-3.1944393257260881E-2"/>
                  <c:y val="9.2954058005771927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89153881141058"/>
                      <c:h val="0.112493440151615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846A-48A8-95FA-DA7F69779650}"/>
                </c:ext>
              </c:extLst>
            </c:dLbl>
            <c:dLbl>
              <c:idx val="7"/>
              <c:layout>
                <c:manualLayout>
                  <c:x val="4.3055560264168839E-2"/>
                  <c:y val="-1.8590811601154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31640576513625"/>
                      <c:h val="0.1239445993814285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846A-48A8-95FA-DA7F69779650}"/>
                </c:ext>
              </c:extLst>
            </c:dLbl>
            <c:spPr>
              <a:noFill/>
              <a:ln w="12700" cap="rnd" cmpd="sng" algn="ctr">
                <a:noFill/>
                <a:prstDash val="solid"/>
                <a:beve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Лист3!$A$1:$A$8</c:f>
              <c:strCache>
                <c:ptCount val="8"/>
                <c:pt idx="0">
                  <c:v>    Центральный федеральный округ</c:v>
                </c:pt>
                <c:pt idx="1">
                  <c:v>    Сибирский федеральный округ</c:v>
                </c:pt>
                <c:pt idx="2">
                  <c:v>    Дальневосточный федеральный округ</c:v>
                </c:pt>
                <c:pt idx="3">
                  <c:v>    Северо-Западный федеральный округ</c:v>
                </c:pt>
                <c:pt idx="4">
                  <c:v>    Южный федеральный округ</c:v>
                </c:pt>
                <c:pt idx="5">
                  <c:v>    Северо-Кавказский федеральный округ</c:v>
                </c:pt>
                <c:pt idx="6">
                  <c:v>    Приволжский федеральный округ</c:v>
                </c:pt>
                <c:pt idx="7">
                  <c:v>    Уральский федеральный округ</c:v>
                </c:pt>
              </c:strCache>
            </c:strRef>
          </c:cat>
          <c:val>
            <c:numRef>
              <c:f>Лист3!$B$1:$B$8</c:f>
              <c:numCache>
                <c:formatCode>0.0</c:formatCode>
                <c:ptCount val="8"/>
                <c:pt idx="0">
                  <c:v>18.234004461769558</c:v>
                </c:pt>
                <c:pt idx="1">
                  <c:v>6.6273573179154166</c:v>
                </c:pt>
                <c:pt idx="2">
                  <c:v>2.363445862302112</c:v>
                </c:pt>
                <c:pt idx="3">
                  <c:v>3.6843967628762186</c:v>
                </c:pt>
                <c:pt idx="4">
                  <c:v>29.509579158665737</c:v>
                </c:pt>
                <c:pt idx="5">
                  <c:v>16.450813654161685</c:v>
                </c:pt>
                <c:pt idx="6">
                  <c:v>19.135199166439538</c:v>
                </c:pt>
                <c:pt idx="7">
                  <c:v>3.9952036158697308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46A-48A8-95FA-DA7F6977965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700" dirty="0" smtClean="0">
                <a:solidFill>
                  <a:schemeClr val="accent2">
                    <a:lumMod val="50000"/>
                  </a:schemeClr>
                </a:solidFill>
              </a:rPr>
              <a:t>П</a:t>
            </a:r>
            <a:r>
              <a:rPr lang="ru-RU" sz="1700" baseline="0" dirty="0" smtClean="0">
                <a:solidFill>
                  <a:schemeClr val="accent2">
                    <a:lumMod val="50000"/>
                  </a:schemeClr>
                </a:solidFill>
              </a:rPr>
              <a:t>роизводство </a:t>
            </a:r>
            <a:r>
              <a:rPr lang="ru-RU" sz="1700" baseline="0" dirty="0">
                <a:solidFill>
                  <a:schemeClr val="accent2">
                    <a:lumMod val="50000"/>
                  </a:schemeClr>
                </a:solidFill>
              </a:rPr>
              <a:t>овощей в </a:t>
            </a:r>
            <a:r>
              <a:rPr lang="ru-RU" sz="1700" baseline="0" dirty="0" smtClean="0">
                <a:solidFill>
                  <a:schemeClr val="accent2">
                    <a:lumMod val="50000"/>
                  </a:schemeClr>
                </a:solidFill>
              </a:rPr>
              <a:t>разрезе категорий товаропроизводителей в РФ</a:t>
            </a:r>
            <a:r>
              <a:rPr lang="ru-RU" sz="1700" baseline="0" dirty="0">
                <a:solidFill>
                  <a:schemeClr val="accent2">
                    <a:lumMod val="50000"/>
                  </a:schemeClr>
                </a:solidFill>
              </a:rPr>
              <a:t>, %</a:t>
            </a:r>
            <a:endParaRPr lang="ru-RU" sz="1700" dirty="0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Лист4!$A$2</c:f>
              <c:strCache>
                <c:ptCount val="1"/>
                <c:pt idx="0">
                  <c:v>Крестьянские (фермерские) хозяйства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Лист4!$B$1:$F$1</c:f>
              <c:numCache>
                <c:formatCode>0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Лист4!$B$2:$F$2</c:f>
              <c:numCache>
                <c:formatCode>0.0</c:formatCode>
                <c:ptCount val="5"/>
                <c:pt idx="0">
                  <c:v>18.062506192792068</c:v>
                </c:pt>
                <c:pt idx="1">
                  <c:v>18.999664787896986</c:v>
                </c:pt>
                <c:pt idx="2">
                  <c:v>18.697683329888026</c:v>
                </c:pt>
                <c:pt idx="3">
                  <c:v>20.154551091704171</c:v>
                </c:pt>
                <c:pt idx="4">
                  <c:v>21.387857745412184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97-4925-BBE6-D8BE619D7739}"/>
            </c:ext>
          </c:extLst>
        </c:ser>
        <c:ser>
          <c:idx val="1"/>
          <c:order val="1"/>
          <c:tx>
            <c:strRef>
              <c:f>Лист4!$A$3</c:f>
              <c:strCache>
                <c:ptCount val="1"/>
                <c:pt idx="0">
                  <c:v>Сельскохозяйственные организации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Лист4!$B$1:$F$1</c:f>
              <c:numCache>
                <c:formatCode>0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Лист4!$B$3:$F$3</c:f>
              <c:numCache>
                <c:formatCode>0.0</c:formatCode>
                <c:ptCount val="5"/>
                <c:pt idx="0">
                  <c:v>23.333954951828609</c:v>
                </c:pt>
                <c:pt idx="1">
                  <c:v>25.563173596893453</c:v>
                </c:pt>
                <c:pt idx="2">
                  <c:v>26.166886208979584</c:v>
                </c:pt>
                <c:pt idx="3">
                  <c:v>28.125837057804826</c:v>
                </c:pt>
                <c:pt idx="4">
                  <c:v>27.645236867177474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97-4925-BBE6-D8BE619D7739}"/>
            </c:ext>
          </c:extLst>
        </c:ser>
        <c:ser>
          <c:idx val="2"/>
          <c:order val="2"/>
          <c:tx>
            <c:strRef>
              <c:f>Лист4!$A$4</c:f>
              <c:strCache>
                <c:ptCount val="1"/>
                <c:pt idx="0">
                  <c:v>Хозяйства населения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Лист4!$B$1:$F$1</c:f>
              <c:numCache>
                <c:formatCode>0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Лист4!$B$4:$F$4</c:f>
              <c:numCache>
                <c:formatCode>0.0</c:formatCode>
                <c:ptCount val="5"/>
                <c:pt idx="0">
                  <c:v>58.603538855379313</c:v>
                </c:pt>
                <c:pt idx="1">
                  <c:v>55.437161615209561</c:v>
                </c:pt>
                <c:pt idx="2">
                  <c:v>55.135430461132387</c:v>
                </c:pt>
                <c:pt idx="3">
                  <c:v>51.719611850490999</c:v>
                </c:pt>
                <c:pt idx="4">
                  <c:v>50.966905387410321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97-4925-BBE6-D8BE619D77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8850976"/>
        <c:axId val="266298496"/>
      </c:barChart>
      <c:catAx>
        <c:axId val="3888509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6298496"/>
        <c:crosses val="autoZero"/>
        <c:auto val="1"/>
        <c:lblAlgn val="ctr"/>
        <c:lblOffset val="100"/>
        <c:noMultiLvlLbl val="0"/>
      </c:catAx>
      <c:valAx>
        <c:axId val="266298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8850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Динамика</a:t>
            </a:r>
            <a:r>
              <a:rPr lang="ru-RU" sz="1800" baseline="0" dirty="0" smtClean="0">
                <a:solidFill>
                  <a:schemeClr val="accent2">
                    <a:lumMod val="50000"/>
                  </a:schemeClr>
                </a:solidFill>
              </a:rPr>
              <a:t> п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лощади теплиц в России, 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тыс.</a:t>
            </a:r>
            <a:r>
              <a:rPr lang="ru-RU" sz="1800" baseline="0" dirty="0">
                <a:solidFill>
                  <a:schemeClr val="accent2">
                    <a:lumMod val="50000"/>
                  </a:schemeClr>
                </a:solidFill>
              </a:rPr>
              <a:t> кв. м.</a:t>
            </a:r>
            <a:endParaRPr lang="ru-RU" sz="1800" dirty="0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Лист5!$B$1</c:f>
              <c:strCache>
                <c:ptCount val="1"/>
                <c:pt idx="0">
                  <c:v>Площадь весенних теплиц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Лист5!$A$2:$A$6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Лист5!$B$2:$B$6</c:f>
              <c:numCache>
                <c:formatCode>0</c:formatCode>
                <c:ptCount val="5"/>
                <c:pt idx="0">
                  <c:v>9132.25</c:v>
                </c:pt>
                <c:pt idx="1">
                  <c:v>9593.02</c:v>
                </c:pt>
                <c:pt idx="2">
                  <c:v>10437.629999999999</c:v>
                </c:pt>
                <c:pt idx="3">
                  <c:v>17077.650000000001</c:v>
                </c:pt>
                <c:pt idx="4">
                  <c:v>8348.49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23-420B-B4CA-2730BC0F3848}"/>
            </c:ext>
          </c:extLst>
        </c:ser>
        <c:ser>
          <c:idx val="1"/>
          <c:order val="1"/>
          <c:tx>
            <c:strRef>
              <c:f>Лист5!$C$1</c:f>
              <c:strCache>
                <c:ptCount val="1"/>
                <c:pt idx="0">
                  <c:v>Площадь зимних теплиц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Лист5!$A$2:$A$6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strCache>
            </c:strRef>
          </c:cat>
          <c:val>
            <c:numRef>
              <c:f>Лист5!$C$2:$C$6</c:f>
              <c:numCache>
                <c:formatCode>0</c:formatCode>
                <c:ptCount val="5"/>
                <c:pt idx="0">
                  <c:v>21428.23</c:v>
                </c:pt>
                <c:pt idx="1">
                  <c:v>22701.07</c:v>
                </c:pt>
                <c:pt idx="2">
                  <c:v>24516.42</c:v>
                </c:pt>
                <c:pt idx="3">
                  <c:v>25728.5</c:v>
                </c:pt>
                <c:pt idx="4">
                  <c:v>28453.82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23-420B-B4CA-2730BC0F38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07825648"/>
        <c:axId val="110530096"/>
      </c:barChart>
      <c:catAx>
        <c:axId val="190782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530096"/>
        <c:crosses val="autoZero"/>
        <c:auto val="1"/>
        <c:lblAlgn val="ctr"/>
        <c:lblOffset val="100"/>
        <c:noMultiLvlLbl val="0"/>
      </c:catAx>
      <c:valAx>
        <c:axId val="110530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782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>
                <a:solidFill>
                  <a:schemeClr val="accent2">
                    <a:lumMod val="50000"/>
                  </a:schemeClr>
                </a:solidFill>
              </a:rPr>
              <a:t>Основные показатели производства овощей в Ставропольском крае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Лист6!$A$7</c:f>
              <c:strCache>
                <c:ptCount val="1"/>
                <c:pt idx="0">
                  <c:v>Посевная площадь, тыс. га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Лист6!$B$6:$F$6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Лист6!$B$7:$F$7</c:f>
              <c:numCache>
                <c:formatCode>0.0</c:formatCode>
                <c:ptCount val="5"/>
                <c:pt idx="0">
                  <c:v>15.15</c:v>
                </c:pt>
                <c:pt idx="1">
                  <c:v>15.19</c:v>
                </c:pt>
                <c:pt idx="2">
                  <c:v>16.489999999999998</c:v>
                </c:pt>
                <c:pt idx="3">
                  <c:v>17.05</c:v>
                </c:pt>
                <c:pt idx="4">
                  <c:v>19.98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5C-4775-986C-4E1DBDE20F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71721856"/>
        <c:axId val="189778064"/>
      </c:barChart>
      <c:lineChart>
        <c:grouping val="standard"/>
        <c:varyColors val="0"/>
        <c:ser>
          <c:idx val="1"/>
          <c:order val="1"/>
          <c:tx>
            <c:strRef>
              <c:f>Лист6!$A$8</c:f>
              <c:strCache>
                <c:ptCount val="1"/>
                <c:pt idx="0">
                  <c:v>Урожайность, ц/га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Лист6!$B$6:$F$6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Лист6!$B$8:$F$8</c:f>
              <c:numCache>
                <c:formatCode>0.0</c:formatCode>
                <c:ptCount val="5"/>
                <c:pt idx="0">
                  <c:v>180.3</c:v>
                </c:pt>
                <c:pt idx="1">
                  <c:v>185.9</c:v>
                </c:pt>
                <c:pt idx="2">
                  <c:v>162.30000000000001</c:v>
                </c:pt>
                <c:pt idx="3">
                  <c:v>168.6</c:v>
                </c:pt>
                <c:pt idx="4">
                  <c:v>131.6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F5C-4775-986C-4E1DBDE20F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71627264"/>
        <c:axId val="264009072"/>
      </c:lineChart>
      <c:catAx>
        <c:axId val="271721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778064"/>
        <c:crosses val="autoZero"/>
        <c:auto val="1"/>
        <c:lblAlgn val="ctr"/>
        <c:lblOffset val="100"/>
        <c:noMultiLvlLbl val="0"/>
      </c:catAx>
      <c:valAx>
        <c:axId val="189778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1721856"/>
        <c:crosses val="autoZero"/>
        <c:crossBetween val="between"/>
      </c:valAx>
      <c:valAx>
        <c:axId val="264009072"/>
        <c:scaling>
          <c:orientation val="minMax"/>
        </c:scaling>
        <c:delete val="0"/>
        <c:axPos val="r"/>
        <c:numFmt formatCode="General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1627264"/>
        <c:crosses val="max"/>
        <c:crossBetween val="between"/>
      </c:valAx>
      <c:catAx>
        <c:axId val="2716272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640090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>
                <a:solidFill>
                  <a:schemeClr val="accent2">
                    <a:lumMod val="50000"/>
                  </a:schemeClr>
                </a:solidFill>
              </a:rPr>
              <a:t>Валовой сбор овощей в Ставропольском</a:t>
            </a:r>
            <a:r>
              <a:rPr lang="ru-RU" sz="1800" baseline="0">
                <a:solidFill>
                  <a:schemeClr val="accent2">
                    <a:lumMod val="50000"/>
                  </a:schemeClr>
                </a:solidFill>
              </a:rPr>
              <a:t> крае</a:t>
            </a:r>
            <a:r>
              <a:rPr lang="ru-RU" sz="1800">
                <a:solidFill>
                  <a:schemeClr val="accent2">
                    <a:lumMod val="50000"/>
                  </a:schemeClr>
                </a:solidFill>
              </a:rPr>
              <a:t>, тыс. 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Лист6!$A$2</c:f>
              <c:strCache>
                <c:ptCount val="1"/>
                <c:pt idx="0">
                  <c:v>Валовой сбор овощей, тыс. 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Лист6!$B$1:$F$1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Лист6!$B$2:$F$2</c:f>
              <c:numCache>
                <c:formatCode>0.0</c:formatCode>
                <c:ptCount val="5"/>
                <c:pt idx="0">
                  <c:v>297.26400000000001</c:v>
                </c:pt>
                <c:pt idx="1">
                  <c:v>320.46699999999998</c:v>
                </c:pt>
                <c:pt idx="2">
                  <c:v>311.59800000000001</c:v>
                </c:pt>
                <c:pt idx="3">
                  <c:v>365.89600000000002</c:v>
                </c:pt>
                <c:pt idx="4">
                  <c:v>353.90300000000002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B-49BC-9683-D60B2CEDF30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9008320"/>
        <c:axId val="125197568"/>
      </c:barChart>
      <c:catAx>
        <c:axId val="38900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5197568"/>
        <c:crosses val="autoZero"/>
        <c:auto val="1"/>
        <c:lblAlgn val="ctr"/>
        <c:lblOffset val="100"/>
        <c:noMultiLvlLbl val="0"/>
      </c:catAx>
      <c:valAx>
        <c:axId val="125197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900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Доли</a:t>
            </a:r>
            <a:r>
              <a:rPr lang="ru-RU" baseline="0" dirty="0">
                <a:solidFill>
                  <a:schemeClr val="accent2">
                    <a:lumMod val="50000"/>
                  </a:schemeClr>
                </a:solidFill>
              </a:rPr>
              <a:t> различных овощей в экспорте РФ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9782108486439196"/>
          <c:y val="0.21884673562994045"/>
          <c:w val="0.62935804899387582"/>
          <c:h val="0.7020164438372207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38A-4615-BBDD-657A091B2E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38A-4615-BBDD-657A091B2E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38A-4615-BBDD-657A091B2E3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38A-4615-BBDD-657A091B2E34}"/>
              </c:ext>
            </c:extLst>
          </c:dPt>
          <c:dLbls>
            <c:dLbl>
              <c:idx val="0"/>
              <c:layout>
                <c:manualLayout>
                  <c:x val="-4.7512029746281711E-3"/>
                  <c:y val="6.196935688494080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54177602799644"/>
                      <c:h val="0.168184834585732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38A-4615-BBDD-657A091B2E34}"/>
                </c:ext>
              </c:extLst>
            </c:dLbl>
            <c:dLbl>
              <c:idx val="1"/>
              <c:layout>
                <c:manualLayout>
                  <c:x val="1.9444444444444438E-2"/>
                  <c:y val="-3.098467844247102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38A-4615-BBDD-657A091B2E34}"/>
                </c:ext>
              </c:extLst>
            </c:dLbl>
            <c:dLbl>
              <c:idx val="2"/>
              <c:layout>
                <c:manualLayout>
                  <c:x val="8.3333333333333332E-3"/>
                  <c:y val="-1.23938713769884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38A-4615-BBDD-657A091B2E34}"/>
                </c:ext>
              </c:extLst>
            </c:dLbl>
            <c:dLbl>
              <c:idx val="3"/>
              <c:layout>
                <c:manualLayout>
                  <c:x val="2.7777777777777779E-3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38A-4615-BBDD-657A091B2E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Лист9!$A$3:$A$6</c:f>
              <c:strCache>
                <c:ptCount val="4"/>
                <c:pt idx="0">
                  <c:v>Овощи бобовые сушёные</c:v>
                </c:pt>
                <c:pt idx="1">
                  <c:v>Картофель</c:v>
                </c:pt>
                <c:pt idx="2">
                  <c:v>Лук, чеснок</c:v>
                </c:pt>
                <c:pt idx="3">
                  <c:v>Овощи прочие</c:v>
                </c:pt>
              </c:strCache>
            </c:strRef>
          </c:cat>
          <c:val>
            <c:numRef>
              <c:f>Лист9!$B$3:$B$6</c:f>
              <c:numCache>
                <c:formatCode>0.0%</c:formatCode>
                <c:ptCount val="4"/>
                <c:pt idx="0">
                  <c:v>0.76100000000000001</c:v>
                </c:pt>
                <c:pt idx="1">
                  <c:v>0.08</c:v>
                </c:pt>
                <c:pt idx="2">
                  <c:v>2.4E-2</c:v>
                </c:pt>
                <c:pt idx="3">
                  <c:v>0.13499999999999998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8A-4615-BBDD-657A091B2E3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Доли различных государств в экспорте овощей России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36E-476E-9F7B-E7D1DDB478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36E-476E-9F7B-E7D1DDB478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36E-476E-9F7B-E7D1DDB478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36E-476E-9F7B-E7D1DDB4788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36E-476E-9F7B-E7D1DDB4788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36E-476E-9F7B-E7D1DDB4788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36E-476E-9F7B-E7D1DDB4788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B36E-476E-9F7B-E7D1DDB4788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B36E-476E-9F7B-E7D1DDB4788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B36E-476E-9F7B-E7D1DDB4788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B36E-476E-9F7B-E7D1DDB47887}"/>
              </c:ext>
            </c:extLst>
          </c:dPt>
          <c:dLbls>
            <c:dLbl>
              <c:idx val="0"/>
              <c:layout>
                <c:manualLayout>
                  <c:x val="-5.5444605709179069E-3"/>
                  <c:y val="-3.098467844247099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36E-476E-9F7B-E7D1DDB47887}"/>
                </c:ext>
              </c:extLst>
            </c:dLbl>
            <c:dLbl>
              <c:idx val="1"/>
              <c:layout>
                <c:manualLayout>
                  <c:x val="5.5444605709180092E-3"/>
                  <c:y val="-1.859080706548257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36E-476E-9F7B-E7D1DDB47887}"/>
                </c:ext>
              </c:extLst>
            </c:dLbl>
            <c:dLbl>
              <c:idx val="2"/>
              <c:layout>
                <c:manualLayout>
                  <c:x val="3.6038993710966395E-2"/>
                  <c:y val="1.23938713769882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36E-476E-9F7B-E7D1DDB47887}"/>
                </c:ext>
              </c:extLst>
            </c:dLbl>
            <c:dLbl>
              <c:idx val="3"/>
              <c:layout>
                <c:manualLayout>
                  <c:x val="3.3266763425507447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36E-476E-9F7B-E7D1DDB47887}"/>
                </c:ext>
              </c:extLst>
            </c:dLbl>
            <c:dLbl>
              <c:idx val="4"/>
              <c:layout>
                <c:manualLayout>
                  <c:x val="5.5444605709179069E-3"/>
                  <c:y val="1.549233922123536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36E-476E-9F7B-E7D1DDB47887}"/>
                </c:ext>
              </c:extLst>
            </c:dLbl>
            <c:dLbl>
              <c:idx val="5"/>
              <c:layout>
                <c:manualLayout>
                  <c:x val="-5.8216835994638026E-2"/>
                  <c:y val="6.816629257343612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36E-476E-9F7B-E7D1DDB47887}"/>
                </c:ext>
              </c:extLst>
            </c:dLbl>
            <c:dLbl>
              <c:idx val="6"/>
              <c:layout>
                <c:manualLayout>
                  <c:x val="-3.0494533140048491E-2"/>
                  <c:y val="2.4787742753976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36E-476E-9F7B-E7D1DDB47887}"/>
                </c:ext>
              </c:extLst>
            </c:dLbl>
            <c:dLbl>
              <c:idx val="7"/>
              <c:layout>
                <c:manualLayout>
                  <c:x val="-2.7722302854589569E-3"/>
                  <c:y val="6.1969356884941937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36E-476E-9F7B-E7D1DDB47887}"/>
                </c:ext>
              </c:extLst>
            </c:dLbl>
            <c:dLbl>
              <c:idx val="8"/>
              <c:layout>
                <c:manualLayout>
                  <c:x val="0"/>
                  <c:y val="-6.1969356884941937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B36E-476E-9F7B-E7D1DDB47887}"/>
                </c:ext>
              </c:extLst>
            </c:dLbl>
            <c:dLbl>
              <c:idx val="9"/>
              <c:layout>
                <c:manualLayout>
                  <c:x val="0"/>
                  <c:y val="-2.478774275397688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36E-476E-9F7B-E7D1DDB47887}"/>
                </c:ext>
              </c:extLst>
            </c:dLbl>
            <c:dLbl>
              <c:idx val="10"/>
              <c:layout>
                <c:manualLayout>
                  <c:x val="-1.3861151427294782E-2"/>
                  <c:y val="-1.859080706548257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B36E-476E-9F7B-E7D1DDB478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Лист9!$F$3:$F$13</c:f>
              <c:strCache>
                <c:ptCount val="11"/>
                <c:pt idx="0">
                  <c:v>Пакистан</c:v>
                </c:pt>
                <c:pt idx="1">
                  <c:v>Турция</c:v>
                </c:pt>
                <c:pt idx="2">
                  <c:v>Индия</c:v>
                </c:pt>
                <c:pt idx="3">
                  <c:v>Украина</c:v>
                </c:pt>
                <c:pt idx="4">
                  <c:v>Литва</c:v>
                </c:pt>
                <c:pt idx="5">
                  <c:v>Азербайджан</c:v>
                </c:pt>
                <c:pt idx="6">
                  <c:v>ОАЭ</c:v>
                </c:pt>
                <c:pt idx="7">
                  <c:v>Германия</c:v>
                </c:pt>
                <c:pt idx="8">
                  <c:v>Бангладеш</c:v>
                </c:pt>
                <c:pt idx="9">
                  <c:v>Беларусь</c:v>
                </c:pt>
                <c:pt idx="10">
                  <c:v>Прочие государства</c:v>
                </c:pt>
              </c:strCache>
            </c:strRef>
          </c:cat>
          <c:val>
            <c:numRef>
              <c:f>Лист9!$G$3:$G$13</c:f>
              <c:numCache>
                <c:formatCode>0.0%</c:formatCode>
                <c:ptCount val="11"/>
                <c:pt idx="0">
                  <c:v>0.17899999999999999</c:v>
                </c:pt>
                <c:pt idx="1">
                  <c:v>0.17</c:v>
                </c:pt>
                <c:pt idx="2">
                  <c:v>0.13800000000000001</c:v>
                </c:pt>
                <c:pt idx="3">
                  <c:v>7.4999999999999997E-2</c:v>
                </c:pt>
                <c:pt idx="4">
                  <c:v>4.4999999999999998E-2</c:v>
                </c:pt>
                <c:pt idx="5">
                  <c:v>3.2000000000000001E-2</c:v>
                </c:pt>
                <c:pt idx="6">
                  <c:v>3.1E-2</c:v>
                </c:pt>
                <c:pt idx="7">
                  <c:v>2.5999999999999999E-2</c:v>
                </c:pt>
                <c:pt idx="8">
                  <c:v>2.5000000000000001E-2</c:v>
                </c:pt>
                <c:pt idx="9">
                  <c:v>2.4E-2</c:v>
                </c:pt>
                <c:pt idx="10">
                  <c:v>0.255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36E-476E-9F7B-E7D1DDB478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accent2">
                    <a:lumMod val="50000"/>
                  </a:schemeClr>
                </a:solidFill>
              </a:rPr>
              <a:t>Экспорт</a:t>
            </a:r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>
                <a:solidFill>
                  <a:schemeClr val="accent2">
                    <a:lumMod val="50000"/>
                  </a:schemeClr>
                </a:solidFill>
              </a:rPr>
              <a:t>овощей</a:t>
            </a:r>
            <a:r>
              <a:rPr lang="ru-RU" baseline="0">
                <a:solidFill>
                  <a:schemeClr val="accent2">
                    <a:lumMod val="50000"/>
                  </a:schemeClr>
                </a:solidFill>
              </a:rPr>
              <a:t> РФ</a:t>
            </a:r>
            <a:r>
              <a:rPr lang="ru-RU">
                <a:solidFill>
                  <a:schemeClr val="accent2">
                    <a:lumMod val="50000"/>
                  </a:schemeClr>
                </a:solidFill>
              </a:rPr>
              <a:t>, млн. $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Лист7!$H$2</c:f>
              <c:strCache>
                <c:ptCount val="1"/>
                <c:pt idx="0">
                  <c:v>Экспорт, млн. $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Лист7!$I$1:$M$1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Лист7!$I$2:$M$2</c:f>
              <c:numCache>
                <c:formatCode>0</c:formatCode>
                <c:ptCount val="5"/>
                <c:pt idx="0">
                  <c:v>403</c:v>
                </c:pt>
                <c:pt idx="1">
                  <c:v>473</c:v>
                </c:pt>
                <c:pt idx="2">
                  <c:v>494</c:v>
                </c:pt>
                <c:pt idx="3">
                  <c:v>407</c:v>
                </c:pt>
                <c:pt idx="4">
                  <c:v>463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D7-4B04-AE91-E0503213D9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9001520"/>
        <c:axId val="195140432"/>
      </c:barChart>
      <c:catAx>
        <c:axId val="38900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140432"/>
        <c:crosses val="autoZero"/>
        <c:auto val="1"/>
        <c:lblAlgn val="ctr"/>
        <c:lblOffset val="100"/>
        <c:noMultiLvlLbl val="0"/>
      </c:catAx>
      <c:valAx>
        <c:axId val="195140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900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accent2">
                    <a:lumMod val="50000"/>
                  </a:schemeClr>
                </a:solidFill>
              </a:rPr>
              <a:t>Импорт овощей РФ, млрд. $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Лист7!$H$9</c:f>
              <c:strCache>
                <c:ptCount val="1"/>
                <c:pt idx="0">
                  <c:v>Импорт, млрд. $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Лист7!$I$8:$M$8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Лист7!$I$9:$M$9</c:f>
              <c:numCache>
                <c:formatCode>General</c:formatCode>
                <c:ptCount val="5"/>
                <c:pt idx="0">
                  <c:v>1.91</c:v>
                </c:pt>
                <c:pt idx="1">
                  <c:v>1.36</c:v>
                </c:pt>
                <c:pt idx="2">
                  <c:v>1.8</c:v>
                </c:pt>
                <c:pt idx="3">
                  <c:v>1.85</c:v>
                </c:pt>
                <c:pt idx="4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4-4CAF-ACFA-5CE66479B7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6030736"/>
        <c:axId val="195769920"/>
      </c:barChart>
      <c:catAx>
        <c:axId val="12603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769920"/>
        <c:crosses val="autoZero"/>
        <c:auto val="1"/>
        <c:lblAlgn val="ctr"/>
        <c:lblOffset val="100"/>
        <c:noMultiLvlLbl val="0"/>
      </c:catAx>
      <c:valAx>
        <c:axId val="19576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030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Доли</a:t>
            </a:r>
            <a:r>
              <a:rPr lang="ru-RU" baseline="0" dirty="0">
                <a:solidFill>
                  <a:schemeClr val="accent2">
                    <a:lumMod val="50000"/>
                  </a:schemeClr>
                </a:solidFill>
              </a:rPr>
              <a:t> различных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государств в импорте овощей России</a:t>
            </a:r>
          </a:p>
        </c:rich>
      </c:tx>
      <c:layout>
        <c:manualLayout>
          <c:xMode val="edge"/>
          <c:yMode val="edge"/>
          <c:x val="9.9201224846894143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9B3-4AC9-A9BD-8447F2391E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B3-4AC9-A9BD-8447F2391E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9B3-4AC9-A9BD-8447F2391E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9B3-4AC9-A9BD-8447F2391ED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9B3-4AC9-A9BD-8447F2391ED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9B3-4AC9-A9BD-8447F2391ED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9B3-4AC9-A9BD-8447F2391ED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9B3-4AC9-A9BD-8447F2391ED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9B3-4AC9-A9BD-8447F2391ED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9B3-4AC9-A9BD-8447F2391ED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9B3-4AC9-A9BD-8447F2391ED7}"/>
              </c:ext>
            </c:extLst>
          </c:dPt>
          <c:dLbls>
            <c:dLbl>
              <c:idx val="0"/>
              <c:layout>
                <c:manualLayout>
                  <c:x val="2.7777777777777779E-3"/>
                  <c:y val="-2.78862105982238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9B3-4AC9-A9BD-8447F2391ED7}"/>
                </c:ext>
              </c:extLst>
            </c:dLbl>
            <c:dLbl>
              <c:idx val="1"/>
              <c:layout>
                <c:manualLayout>
                  <c:x val="1.0185067526415994E-16"/>
                  <c:y val="9.295403532741176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9B3-4AC9-A9BD-8447F2391ED7}"/>
                </c:ext>
              </c:extLst>
            </c:dLbl>
            <c:dLbl>
              <c:idx val="2"/>
              <c:layout>
                <c:manualLayout>
                  <c:x val="8.3333333333333332E-3"/>
                  <c:y val="-9.295403532741176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9B3-4AC9-A9BD-8447F2391ED7}"/>
                </c:ext>
              </c:extLst>
            </c:dLbl>
            <c:dLbl>
              <c:idx val="3"/>
              <c:layout>
                <c:manualLayout>
                  <c:x val="-2.500000000000005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9B3-4AC9-A9BD-8447F2391ED7}"/>
                </c:ext>
              </c:extLst>
            </c:dLbl>
            <c:dLbl>
              <c:idx val="4"/>
              <c:layout>
                <c:manualLayout>
                  <c:x val="-3.0555555555555555E-2"/>
                  <c:y val="-1.13609175199507E-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9B3-4AC9-A9BD-8447F2391ED7}"/>
                </c:ext>
              </c:extLst>
            </c:dLbl>
            <c:dLbl>
              <c:idx val="5"/>
              <c:layout>
                <c:manualLayout>
                  <c:x val="-2.2222222222222216E-2"/>
                  <c:y val="3.098467844247096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9B3-4AC9-A9BD-8447F2391ED7}"/>
                </c:ext>
              </c:extLst>
            </c:dLbl>
            <c:dLbl>
              <c:idx val="6"/>
              <c:layout>
                <c:manualLayout>
                  <c:x val="-2.7777777777777779E-3"/>
                  <c:y val="-9.2954035327412893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9B3-4AC9-A9BD-8447F2391ED7}"/>
                </c:ext>
              </c:extLst>
            </c:dLbl>
            <c:dLbl>
              <c:idx val="7"/>
              <c:layout>
                <c:manualLayout>
                  <c:x val="0"/>
                  <c:y val="-1.549233922123548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9B3-4AC9-A9BD-8447F2391ED7}"/>
                </c:ext>
              </c:extLst>
            </c:dLbl>
            <c:dLbl>
              <c:idx val="8"/>
              <c:layout>
                <c:manualLayout>
                  <c:x val="0"/>
                  <c:y val="3.0984678442470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29B3-4AC9-A9BD-8447F2391ED7}"/>
                </c:ext>
              </c:extLst>
            </c:dLbl>
            <c:dLbl>
              <c:idx val="9"/>
              <c:layout>
                <c:manualLayout>
                  <c:x val="-2.5000000000000001E-2"/>
                  <c:y val="-4.337854981945935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29B3-4AC9-A9BD-8447F2391ED7}"/>
                </c:ext>
              </c:extLst>
            </c:dLbl>
            <c:dLbl>
              <c:idx val="10"/>
              <c:layout>
                <c:manualLayout>
                  <c:x val="6.2499999999999979E-2"/>
                  <c:y val="-3.098345857324096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22222222222219"/>
                      <c:h val="0.1114055333268273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29B3-4AC9-A9BD-8447F2391E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Лист8!$J$3:$J$13</c:f>
              <c:strCache>
                <c:ptCount val="11"/>
                <c:pt idx="0">
                  <c:v>Китай</c:v>
                </c:pt>
                <c:pt idx="1">
                  <c:v>Азербайджан</c:v>
                </c:pt>
                <c:pt idx="2">
                  <c:v>Турция</c:v>
                </c:pt>
                <c:pt idx="3">
                  <c:v>Беларусь</c:v>
                </c:pt>
                <c:pt idx="4">
                  <c:v>Израиль</c:v>
                </c:pt>
                <c:pt idx="5">
                  <c:v>Иран</c:v>
                </c:pt>
                <c:pt idx="6">
                  <c:v>Египет</c:v>
                </c:pt>
                <c:pt idx="7">
                  <c:v>Марокко</c:v>
                </c:pt>
                <c:pt idx="8">
                  <c:v>Узбекистан</c:v>
                </c:pt>
                <c:pt idx="9">
                  <c:v>Армения</c:v>
                </c:pt>
                <c:pt idx="10">
                  <c:v>Прочие государства</c:v>
                </c:pt>
              </c:strCache>
            </c:strRef>
          </c:cat>
          <c:val>
            <c:numRef>
              <c:f>Лист8!$K$3:$K$13</c:f>
              <c:numCache>
                <c:formatCode>0.0%</c:formatCode>
                <c:ptCount val="11"/>
                <c:pt idx="0">
                  <c:v>0.22800000000000001</c:v>
                </c:pt>
                <c:pt idx="1">
                  <c:v>0.13100000000000001</c:v>
                </c:pt>
                <c:pt idx="2">
                  <c:v>9.8000000000000004E-2</c:v>
                </c:pt>
                <c:pt idx="3">
                  <c:v>9.6000000000000002E-2</c:v>
                </c:pt>
                <c:pt idx="4">
                  <c:v>8.8999999999999996E-2</c:v>
                </c:pt>
                <c:pt idx="5">
                  <c:v>7.0999999999999994E-2</c:v>
                </c:pt>
                <c:pt idx="6">
                  <c:v>6.7000000000000004E-2</c:v>
                </c:pt>
                <c:pt idx="7">
                  <c:v>4.7E-2</c:v>
                </c:pt>
                <c:pt idx="8">
                  <c:v>3.6999999999999998E-2</c:v>
                </c:pt>
                <c:pt idx="9">
                  <c:v>1.9E-2</c:v>
                </c:pt>
                <c:pt idx="10">
                  <c:v>0.11700000000000001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29B3-4AC9-A9BD-8447F2391E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accent2">
                    <a:lumMod val="50000"/>
                  </a:schemeClr>
                </a:solidFill>
              </a:rPr>
              <a:t>Доли различных</a:t>
            </a:r>
            <a:r>
              <a:rPr lang="ru-RU" baseline="0">
                <a:solidFill>
                  <a:schemeClr val="accent2">
                    <a:lumMod val="50000"/>
                  </a:schemeClr>
                </a:solidFill>
              </a:rPr>
              <a:t> овощей в импорте РФ</a:t>
            </a:r>
            <a:endParaRPr lang="ru-RU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654749930628853"/>
          <c:y val="0.21574826778569337"/>
          <c:w val="0.63225211631003886"/>
          <c:h val="0.7082133795257149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B1-4DEA-A4CF-CD2357FB05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EB1-4DEA-A4CF-CD2357FB05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EB1-4DEA-A4CF-CD2357FB05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EB1-4DEA-A4CF-CD2357FB05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EB1-4DEA-A4CF-CD2357FB059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EB1-4DEA-A4CF-CD2357FB059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EB1-4DEA-A4CF-CD2357FB059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EB1-4DEA-A4CF-CD2357FB059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EB1-4DEA-A4CF-CD2357FB059A}"/>
              </c:ext>
            </c:extLst>
          </c:dPt>
          <c:dLbls>
            <c:dLbl>
              <c:idx val="0"/>
              <c:layout>
                <c:manualLayout>
                  <c:x val="-5.5322672755936985E-3"/>
                  <c:y val="-1.859080706548263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EB1-4DEA-A4CF-CD2357FB059A}"/>
                </c:ext>
              </c:extLst>
            </c:dLbl>
            <c:dLbl>
              <c:idx val="1"/>
              <c:layout>
                <c:manualLayout>
                  <c:x val="4.4258138204748776E-2"/>
                  <c:y val="-1.13609175199507E-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EB1-4DEA-A4CF-CD2357FB059A}"/>
                </c:ext>
              </c:extLst>
            </c:dLbl>
            <c:dLbl>
              <c:idx val="2"/>
              <c:layout>
                <c:manualLayout>
                  <c:x val="-2.212906910237444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EB1-4DEA-A4CF-CD2357FB059A}"/>
                </c:ext>
              </c:extLst>
            </c:dLbl>
            <c:dLbl>
              <c:idx val="3"/>
              <c:layout>
                <c:manualLayout>
                  <c:x val="0"/>
                  <c:y val="2.788621059822375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EB1-4DEA-A4CF-CD2357FB059A}"/>
                </c:ext>
              </c:extLst>
            </c:dLbl>
            <c:dLbl>
              <c:idx val="4"/>
              <c:layout>
                <c:manualLayout>
                  <c:x val="1.3829579159992729E-3"/>
                  <c:y val="2.32386308187762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94500752083415"/>
                      <c:h val="0.177480238118473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EB1-4DEA-A4CF-CD2357FB059A}"/>
                </c:ext>
              </c:extLst>
            </c:dLbl>
            <c:dLbl>
              <c:idx val="5"/>
              <c:layout>
                <c:manualLayout>
                  <c:x val="-3.5959737291358387E-2"/>
                  <c:y val="1.239387137698838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9126441928836"/>
                      <c:h val="0.168184834585732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EB1-4DEA-A4CF-CD2357FB059A}"/>
                </c:ext>
              </c:extLst>
            </c:dLbl>
            <c:dLbl>
              <c:idx val="6"/>
              <c:layout>
                <c:manualLayout>
                  <c:x val="-2.2129069102374412E-2"/>
                  <c:y val="-3.098467844247096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EB1-4DEA-A4CF-CD2357FB059A}"/>
                </c:ext>
              </c:extLst>
            </c:dLbl>
            <c:dLbl>
              <c:idx val="7"/>
              <c:layout>
                <c:manualLayout>
                  <c:x val="-2.7661336377967985E-2"/>
                  <c:y val="-2.8402293799876751E-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EB1-4DEA-A4CF-CD2357FB059A}"/>
                </c:ext>
              </c:extLst>
            </c:dLbl>
            <c:dLbl>
              <c:idx val="8"/>
              <c:layout>
                <c:manualLayout>
                  <c:x val="8.2984009133903452E-3"/>
                  <c:y val="-1.859080706548257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EB1-4DEA-A4CF-CD2357FB05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Лист8!$A$32:$A$40</c:f>
              <c:strCache>
                <c:ptCount val="9"/>
                <c:pt idx="0">
                  <c:v>Томаты</c:v>
                </c:pt>
                <c:pt idx="1">
                  <c:v>Овощи прочие</c:v>
                </c:pt>
                <c:pt idx="2">
                  <c:v>Лук</c:v>
                </c:pt>
                <c:pt idx="3">
                  <c:v>Картофель</c:v>
                </c:pt>
                <c:pt idx="4">
                  <c:v>Морковь, репа, свёкла, редис</c:v>
                </c:pt>
                <c:pt idx="5">
                  <c:v>Овощи замороженные</c:v>
                </c:pt>
                <c:pt idx="6">
                  <c:v>Огурцы</c:v>
                </c:pt>
                <c:pt idx="7">
                  <c:v>Капуста</c:v>
                </c:pt>
                <c:pt idx="8">
                  <c:v>Овощи прочие</c:v>
                </c:pt>
              </c:strCache>
            </c:strRef>
          </c:cat>
          <c:val>
            <c:numRef>
              <c:f>Лист8!$B$32:$B$40</c:f>
              <c:numCache>
                <c:formatCode>0.0%</c:formatCode>
                <c:ptCount val="9"/>
                <c:pt idx="0">
                  <c:v>0.35399999999999998</c:v>
                </c:pt>
                <c:pt idx="1">
                  <c:v>0.20699999999999999</c:v>
                </c:pt>
                <c:pt idx="2">
                  <c:v>8.7999999999999995E-2</c:v>
                </c:pt>
                <c:pt idx="3">
                  <c:v>7.3999999999999996E-2</c:v>
                </c:pt>
                <c:pt idx="4">
                  <c:v>5.8999999999999997E-2</c:v>
                </c:pt>
                <c:pt idx="5">
                  <c:v>5.5E-2</c:v>
                </c:pt>
                <c:pt idx="6">
                  <c:v>4.9000000000000002E-2</c:v>
                </c:pt>
                <c:pt idx="7">
                  <c:v>4.2000000000000003E-2</c:v>
                </c:pt>
                <c:pt idx="8">
                  <c:v>7.2000000000000008E-2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EB1-4DEA-A4CF-CD2357FB05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accent2">
                    <a:lumMod val="50000"/>
                  </a:schemeClr>
                </a:solidFill>
              </a:rPr>
              <a:t>Основные показатели</a:t>
            </a:r>
            <a:r>
              <a:rPr lang="ru-RU" baseline="0">
                <a:solidFill>
                  <a:schemeClr val="accent2">
                    <a:lumMod val="50000"/>
                  </a:schemeClr>
                </a:solidFill>
              </a:rPr>
              <a:t> валового сбора овощей в Российской Федерации</a:t>
            </a:r>
            <a:endParaRPr lang="ru-RU">
              <a:solidFill>
                <a:schemeClr val="accent2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Лист1!$A$11</c:f>
              <c:strCache>
                <c:ptCount val="1"/>
                <c:pt idx="0">
                  <c:v>Посевная площадь, тыс. га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Лист1!$B$9:$F$9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Лист1!$B$11:$F$11</c:f>
              <c:numCache>
                <c:formatCode>0.0</c:formatCode>
                <c:ptCount val="5"/>
                <c:pt idx="0">
                  <c:v>551.08000000000004</c:v>
                </c:pt>
                <c:pt idx="1">
                  <c:v>534.63</c:v>
                </c:pt>
                <c:pt idx="2">
                  <c:v>525.88</c:v>
                </c:pt>
                <c:pt idx="3">
                  <c:v>517.46</c:v>
                </c:pt>
                <c:pt idx="4">
                  <c:v>511.81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60-4D26-8BF8-6F73CD74F2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85078368"/>
        <c:axId val="1902640464"/>
      </c:barChart>
      <c:lineChart>
        <c:grouping val="standard"/>
        <c:varyColors val="0"/>
        <c:ser>
          <c:idx val="0"/>
          <c:order val="0"/>
          <c:tx>
            <c:strRef>
              <c:f>Лист1!$A$10</c:f>
              <c:strCache>
                <c:ptCount val="1"/>
                <c:pt idx="0">
                  <c:v>Валовой сбор, млн. т</c:v>
                </c:pt>
              </c:strCache>
            </c:strRef>
          </c:tx>
          <c:spPr>
            <a:ln w="15875" cap="rnd">
              <a:solidFill>
                <a:schemeClr val="accent1"/>
              </a:solidFill>
              <a:miter lim="800000"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Лист1!$B$9:$F$9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Лист1!$B$10:$F$10</c:f>
              <c:numCache>
                <c:formatCode>0.0</c:formatCode>
                <c:ptCount val="5"/>
                <c:pt idx="0">
                  <c:v>13.1806</c:v>
                </c:pt>
                <c:pt idx="1">
                  <c:v>13.612277000000001</c:v>
                </c:pt>
                <c:pt idx="2">
                  <c:v>13.68529</c:v>
                </c:pt>
                <c:pt idx="3">
                  <c:v>14.104462</c:v>
                </c:pt>
                <c:pt idx="4">
                  <c:v>13.777046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60-4D26-8BF8-6F73CD74F2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87524352"/>
        <c:axId val="1902655440"/>
      </c:lineChart>
      <c:catAx>
        <c:axId val="1985078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2640464"/>
        <c:crosses val="autoZero"/>
        <c:auto val="1"/>
        <c:lblAlgn val="ctr"/>
        <c:lblOffset val="100"/>
        <c:noMultiLvlLbl val="0"/>
      </c:catAx>
      <c:valAx>
        <c:axId val="190264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5078368"/>
        <c:crosses val="autoZero"/>
        <c:crossBetween val="between"/>
      </c:valAx>
      <c:valAx>
        <c:axId val="1902655440"/>
        <c:scaling>
          <c:orientation val="minMax"/>
        </c:scaling>
        <c:delete val="0"/>
        <c:axPos val="r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87524352"/>
        <c:crosses val="max"/>
        <c:crossBetween val="between"/>
      </c:valAx>
      <c:catAx>
        <c:axId val="1987524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026554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Динамика средней урожайности овощей открытого грунта, </a:t>
            </a:r>
            <a:r>
              <a:rPr lang="ru-RU" dirty="0"/>
              <a:t>ц/га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Лист1!$A$15</c:f>
              <c:strCache>
                <c:ptCount val="1"/>
                <c:pt idx="0">
                  <c:v>Урожайность, ц/га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Лист1!$B$14:$F$14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Лист1!$B$15:$F$15</c:f>
              <c:numCache>
                <c:formatCode>General</c:formatCode>
                <c:ptCount val="5"/>
                <c:pt idx="0">
                  <c:v>229.2</c:v>
                </c:pt>
                <c:pt idx="1">
                  <c:v>240.9</c:v>
                </c:pt>
                <c:pt idx="2">
                  <c:v>242.8</c:v>
                </c:pt>
                <c:pt idx="3">
                  <c:v>250.8</c:v>
                </c:pt>
                <c:pt idx="4">
                  <c:v>245.6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79-4A7B-9D36-746E40883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691232"/>
        <c:axId val="1902674160"/>
      </c:barChart>
      <c:catAx>
        <c:axId val="10169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2674160"/>
        <c:crosses val="autoZero"/>
        <c:auto val="1"/>
        <c:lblAlgn val="ctr"/>
        <c:lblOffset val="100"/>
        <c:noMultiLvlLbl val="0"/>
      </c:catAx>
      <c:valAx>
        <c:axId val="190267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1691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EC1BE-9244-4852-8B52-19ED90FEDA3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4B1A-C136-4422-9E62-739D5E832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98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40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4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3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50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36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88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53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67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76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61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5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891995"/>
            <a:ext cx="8246070" cy="763525"/>
          </a:xfrm>
          <a:noFill/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accent2">
                    <a:lumMod val="50000"/>
                  </a:schemeClr>
                </a:solidFill>
                <a:effectLst>
                  <a:outerShdw blurRad="76200" dist="38100" dir="3000000" algn="ctr" rotWithShape="0">
                    <a:schemeClr val="tx1">
                      <a:alpha val="41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655520"/>
            <a:ext cx="8246070" cy="61082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5770" y="3640685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0" cy="739290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197405"/>
            <a:ext cx="8246070" cy="3512212"/>
          </a:xfrm>
        </p:spPr>
        <p:txBody>
          <a:bodyPr/>
          <a:lstStyle>
            <a:lvl1pPr algn="ctr"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 algn="ctr"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 algn="ctr"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 algn="ctr"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 algn="ctr"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6" y="433880"/>
            <a:ext cx="671902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198559"/>
            <a:ext cx="6719020" cy="3511061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86585"/>
            <a:ext cx="8246071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accent2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37670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80822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37670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80822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61386" y="1655520"/>
            <a:ext cx="6719020" cy="57264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 «Анализ современного состояния  рынка овощей в  России»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28471" y="3182570"/>
            <a:ext cx="6926894" cy="1068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                   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Агузов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Дмитрий</a:t>
            </a:r>
          </a:p>
          <a:p>
            <a:pPr marL="0" indent="0" algn="ctr">
              <a:buNone/>
            </a:pPr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ru-RU" sz="1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курс 2 группа направления «Экономика» </a:t>
            </a:r>
            <a:endParaRPr lang="ru-RU" sz="1400" b="1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 </a:t>
            </a:r>
            <a:r>
              <a:rPr lang="ru-RU" sz="14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«Экономика предприятий и организаций»</a:t>
            </a:r>
            <a:endParaRPr lang="ru-RU" sz="14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-1058163" y="252581"/>
            <a:ext cx="12776200" cy="59514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</a:p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факультет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277116" y="4709620"/>
            <a:ext cx="2105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апреля 2021 года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6AA9BDFB-F1D1-4BDF-AAE5-4DF9D18EB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081858"/>
              </p:ext>
            </p:extLst>
          </p:nvPr>
        </p:nvGraphicFramePr>
        <p:xfrm>
          <a:off x="0" y="1"/>
          <a:ext cx="9143999" cy="409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1732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DBDEB57-0BBD-4D8C-959D-3125CC08C5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162660"/>
              </p:ext>
            </p:extLst>
          </p:nvPr>
        </p:nvGraphicFramePr>
        <p:xfrm>
          <a:off x="-1" y="0"/>
          <a:ext cx="9153151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6823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D97D733F-C591-415E-98CC-5E205A49F7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7718561"/>
              </p:ext>
            </p:extLst>
          </p:nvPr>
        </p:nvGraphicFramePr>
        <p:xfrm>
          <a:off x="0" y="0"/>
          <a:ext cx="915315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2467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FF250E9D-7587-4F45-AFC9-92F71535CA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091664"/>
              </p:ext>
            </p:extLst>
          </p:nvPr>
        </p:nvGraphicFramePr>
        <p:xfrm>
          <a:off x="0" y="0"/>
          <a:ext cx="915315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2342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F8B1B687-4BB6-4EAC-8386-7AC7DEAC16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7372744"/>
              </p:ext>
            </p:extLst>
          </p:nvPr>
        </p:nvGraphicFramePr>
        <p:xfrm>
          <a:off x="0" y="0"/>
          <a:ext cx="914400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4266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197405"/>
            <a:ext cx="8246070" cy="763525"/>
          </a:xfrm>
        </p:spPr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220EE0-5E2B-4A34-BE2F-A1E53FA27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966" y="0"/>
            <a:ext cx="8246070" cy="73929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</a:t>
            </a:r>
            <a:r>
              <a:rPr lang="ru-RU" dirty="0" smtClean="0"/>
              <a:t>российского рынка овощей: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0920BA-73F9-46D0-89EB-4C323D5D4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55" y="586585"/>
            <a:ext cx="8551481" cy="3970327"/>
          </a:xfrm>
        </p:spPr>
        <p:txBody>
          <a:bodyPr>
            <a:normAutofit/>
          </a:bodyPr>
          <a:lstStyle/>
          <a:p>
            <a:pPr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Существенная зависимость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отрасли от природно-климатических условий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и размещения отраслевых предприятий по территории страны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В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овощеводстве практикуются две схемы выращивания - в открытом грунте и теплицах. Эти схемы разнородны технологически и требуют различного уровня и характера текущих и капитальных вложений.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Концентрация основных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объемов производства овощей в хозяйствах населения. При всей схожести проблем функционирования и развития, технологические и организационно-экономические условия возделывания овощных культур в сельскохозяйственных организациях, крестьянских (фермерских) хозяйствах и хозяйствах населения имеют свою специфику. 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0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0FB2143-9F4B-499B-A9EF-A46E5F102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908156"/>
              </p:ext>
            </p:extLst>
          </p:nvPr>
        </p:nvGraphicFramePr>
        <p:xfrm>
          <a:off x="143555" y="128470"/>
          <a:ext cx="8856889" cy="3970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315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744D7B78-550A-4833-BBBA-E459B555B2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8390812"/>
              </p:ext>
            </p:extLst>
          </p:nvPr>
        </p:nvGraphicFramePr>
        <p:xfrm>
          <a:off x="0" y="-13407"/>
          <a:ext cx="457200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9BC288A-9D35-457F-9B32-4D5C06C67F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2304897"/>
              </p:ext>
            </p:extLst>
          </p:nvPr>
        </p:nvGraphicFramePr>
        <p:xfrm>
          <a:off x="4571999" y="-24235"/>
          <a:ext cx="4581149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7535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E28C4DE-90BC-4880-A9F9-2430AF96EA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6558831"/>
              </p:ext>
            </p:extLst>
          </p:nvPr>
        </p:nvGraphicFramePr>
        <p:xfrm>
          <a:off x="0" y="0"/>
          <a:ext cx="457200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AE35A288-001E-429C-8316-EDDC3ECF71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076505"/>
              </p:ext>
            </p:extLst>
          </p:nvPr>
        </p:nvGraphicFramePr>
        <p:xfrm>
          <a:off x="4572000" y="0"/>
          <a:ext cx="457200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40368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3070AB41-83EB-4DB2-8396-49598CBB2B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2799068"/>
              </p:ext>
            </p:extLst>
          </p:nvPr>
        </p:nvGraphicFramePr>
        <p:xfrm>
          <a:off x="0" y="0"/>
          <a:ext cx="457200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58CCF148-F679-415B-8BB5-B8B1B0AB79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5810961"/>
              </p:ext>
            </p:extLst>
          </p:nvPr>
        </p:nvGraphicFramePr>
        <p:xfrm>
          <a:off x="4572000" y="0"/>
          <a:ext cx="4591246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71712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CBB167A8-FD7C-4332-8491-1560B36625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176767"/>
              </p:ext>
            </p:extLst>
          </p:nvPr>
        </p:nvGraphicFramePr>
        <p:xfrm>
          <a:off x="0" y="-24235"/>
          <a:ext cx="9144000" cy="4123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0808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79994CDB-9BF8-4C18-BCC0-9158230D57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1998254"/>
              </p:ext>
            </p:extLst>
          </p:nvPr>
        </p:nvGraphicFramePr>
        <p:xfrm>
          <a:off x="0" y="0"/>
          <a:ext cx="9144000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1815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32ACBDA-F5FF-4C97-A9AA-5D41AD35D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8224289"/>
              </p:ext>
            </p:extLst>
          </p:nvPr>
        </p:nvGraphicFramePr>
        <p:xfrm>
          <a:off x="-1" y="0"/>
          <a:ext cx="9144001" cy="4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0511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303</Words>
  <Application>Microsoft Office PowerPoint</Application>
  <PresentationFormat>Экран (16:9)</PresentationFormat>
  <Paragraphs>82</Paragraphs>
  <Slides>15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 «Анализ современного состояния  рынка овощей в  России»</vt:lpstr>
      <vt:lpstr>Особенности российского рынка овощей: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экономика</cp:lastModifiedBy>
  <cp:revision>194</cp:revision>
  <dcterms:created xsi:type="dcterms:W3CDTF">2013-08-21T19:17:07Z</dcterms:created>
  <dcterms:modified xsi:type="dcterms:W3CDTF">2021-03-31T07:31:30Z</dcterms:modified>
</cp:coreProperties>
</file>